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59" r:id="rId5"/>
    <p:sldId id="260" r:id="rId6"/>
    <p:sldId id="261" r:id="rId7"/>
    <p:sldId id="272" r:id="rId8"/>
    <p:sldId id="264" r:id="rId9"/>
    <p:sldId id="265" r:id="rId10"/>
    <p:sldId id="266" r:id="rId11"/>
    <p:sldId id="267" r:id="rId12"/>
    <p:sldId id="268" r:id="rId13"/>
    <p:sldId id="269" r:id="rId14"/>
    <p:sldId id="271"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851" autoAdjust="0"/>
  </p:normalViewPr>
  <p:slideViewPr>
    <p:cSldViewPr snapToGrid="0">
      <p:cViewPr varScale="1">
        <p:scale>
          <a:sx n="54" d="100"/>
          <a:sy n="54" d="100"/>
        </p:scale>
        <p:origin x="112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C8E2BE-A246-43CE-805C-F70F008C8CC8}" type="datetimeFigureOut">
              <a:rPr lang="en-US" smtClean="0"/>
              <a:t>11/23/2022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0D4AC6-CDFC-4A77-AB2C-32C19DEC2923}" type="slidenum">
              <a:rPr lang="en-US" smtClean="0"/>
              <a:t>‹#›</a:t>
            </a:fld>
            <a:endParaRPr lang="en-US"/>
          </a:p>
        </p:txBody>
      </p:sp>
    </p:spTree>
    <p:extLst>
      <p:ext uri="{BB962C8B-B14F-4D97-AF65-F5344CB8AC3E}">
        <p14:creationId xmlns:p14="http://schemas.microsoft.com/office/powerpoint/2010/main" val="8732292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CBC News Online: Cyberbullying</a:t>
            </a:r>
          </a:p>
          <a:p>
            <a:r>
              <a:rPr lang="en-US" sz="1200" kern="1200" dirty="0">
                <a:solidFill>
                  <a:schemeClr val="tx1"/>
                </a:solidFill>
                <a:effectLst/>
                <a:latin typeface="+mn-lt"/>
                <a:ea typeface="+mn-ea"/>
                <a:cs typeface="+mn-cs"/>
              </a:rPr>
              <a:t>In October 2002, CBC's article, </a:t>
            </a:r>
            <a:r>
              <a:rPr lang="en-US" sz="1200" i="1" kern="1200" dirty="0">
                <a:solidFill>
                  <a:schemeClr val="tx1"/>
                </a:solidFill>
                <a:effectLst/>
                <a:latin typeface="+mn-lt"/>
                <a:ea typeface="+mn-ea"/>
                <a:cs typeface="+mn-cs"/>
              </a:rPr>
              <a:t>The National</a:t>
            </a:r>
            <a:r>
              <a:rPr lang="en-US" sz="1200" kern="1200" dirty="0">
                <a:solidFill>
                  <a:schemeClr val="tx1"/>
                </a:solidFill>
                <a:effectLst/>
                <a:latin typeface="+mn-lt"/>
                <a:ea typeface="+mn-ea"/>
                <a:cs typeface="+mn-cs"/>
              </a:rPr>
              <a:t> news program, David Night, had a website devoted to him, allowing readers to comment on the website. Among the comments posted on the website where the following:</a:t>
            </a:r>
          </a:p>
          <a:p>
            <a:pPr lvl="0"/>
            <a:r>
              <a:rPr lang="en-US" sz="1200" kern="1200" dirty="0">
                <a:solidFill>
                  <a:schemeClr val="tx1"/>
                </a:solidFill>
                <a:effectLst/>
                <a:latin typeface="+mn-lt"/>
                <a:ea typeface="+mn-ea"/>
                <a:cs typeface="+mn-cs"/>
              </a:rPr>
              <a:t>David was accused of being a </a:t>
            </a:r>
            <a:r>
              <a:rPr lang="en-US" sz="1200" kern="1200" dirty="0" err="1">
                <a:solidFill>
                  <a:schemeClr val="tx1"/>
                </a:solidFill>
                <a:effectLst/>
                <a:latin typeface="+mn-lt"/>
                <a:ea typeface="+mn-ea"/>
                <a:cs typeface="+mn-cs"/>
              </a:rPr>
              <a:t>paedophile</a:t>
            </a:r>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He was accused of being gay and physically dirty where; the readers mention he has used date rape drugs on young boys.</a:t>
            </a:r>
          </a:p>
          <a:p>
            <a:r>
              <a:rPr lang="en-US" sz="1200" kern="1200" dirty="0">
                <a:solidFill>
                  <a:schemeClr val="tx1"/>
                </a:solidFill>
                <a:effectLst/>
                <a:latin typeface="+mn-lt"/>
                <a:ea typeface="+mn-ea"/>
                <a:cs typeface="+mn-cs"/>
              </a:rPr>
              <a:t>According to Zhang (2022), the effort to bring down the website related to David, the government and the concerned bodies took around seven months using phone calls, messaging, and even passing threats of taking various legal actions against the internet service provider to bring down the website from the internet. In this research, we realize that it is very challenging to combat cyberbullying; people judge by putting up comments that may eventually come out as harassment to another person. The essay records that about 16% of Canadians admit to having posted hateful comments on different blogs and websites.</a:t>
            </a:r>
          </a:p>
          <a:p>
            <a:endParaRPr lang="en-US" sz="1200" kern="1200" dirty="0">
              <a:solidFill>
                <a:schemeClr val="tx1"/>
              </a:solidFill>
              <a:effectLst/>
              <a:latin typeface="+mn-lt"/>
              <a:ea typeface="+mn-ea"/>
              <a:cs typeface="+mn-cs"/>
            </a:endParaRPr>
          </a:p>
          <a:p>
            <a:r>
              <a:rPr lang="en-US" sz="1200" b="1" kern="1200">
                <a:solidFill>
                  <a:schemeClr val="tx1"/>
                </a:solidFill>
                <a:effectLst/>
                <a:latin typeface="+mn-lt"/>
                <a:ea typeface="+mn-ea"/>
                <a:cs typeface="+mn-cs"/>
              </a:rPr>
              <a:t>Olweus</a:t>
            </a:r>
            <a:r>
              <a:rPr lang="en-US" sz="1200" b="1" kern="1200" dirty="0">
                <a:solidFill>
                  <a:schemeClr val="tx1"/>
                </a:solidFill>
                <a:effectLst/>
                <a:latin typeface="+mn-lt"/>
                <a:ea typeface="+mn-ea"/>
                <a:cs typeface="+mn-cs"/>
              </a:rPr>
              <a:t> Bullying Survey (McClure Middle School)</a:t>
            </a:r>
          </a:p>
          <a:p>
            <a:r>
              <a:rPr lang="en-US" sz="1200" kern="1200" dirty="0">
                <a:solidFill>
                  <a:schemeClr val="tx1"/>
                </a:solidFill>
                <a:effectLst/>
                <a:latin typeface="+mn-lt"/>
                <a:ea typeface="+mn-ea"/>
                <a:cs typeface="+mn-cs"/>
              </a:rPr>
              <a:t>In November 2003, a round of 374 surveys was conducted in McClure Middle School, where there were 192 female respondents and 179 male respondents (</a:t>
            </a:r>
            <a:r>
              <a:rPr lang="en-US" sz="1200" kern="1200" dirty="0" err="1">
                <a:solidFill>
                  <a:schemeClr val="tx1"/>
                </a:solidFill>
                <a:effectLst/>
                <a:latin typeface="+mn-lt"/>
                <a:ea typeface="+mn-ea"/>
                <a:cs typeface="+mn-cs"/>
              </a:rPr>
              <a:t>Wójcik</a:t>
            </a:r>
            <a:r>
              <a:rPr lang="en-US" sz="1200" kern="1200" dirty="0">
                <a:solidFill>
                  <a:schemeClr val="tx1"/>
                </a:solidFill>
                <a:effectLst/>
                <a:latin typeface="+mn-lt"/>
                <a:ea typeface="+mn-ea"/>
                <a:cs typeface="+mn-cs"/>
              </a:rPr>
              <a:t> &amp; </a:t>
            </a:r>
            <a:r>
              <a:rPr lang="en-US" sz="1200" kern="1200" dirty="0" err="1">
                <a:solidFill>
                  <a:schemeClr val="tx1"/>
                </a:solidFill>
                <a:effectLst/>
                <a:latin typeface="+mn-lt"/>
                <a:ea typeface="+mn-ea"/>
                <a:cs typeface="+mn-cs"/>
              </a:rPr>
              <a:t>Mondry</a:t>
            </a:r>
            <a:r>
              <a:rPr lang="en-US" sz="1200" kern="1200" dirty="0">
                <a:solidFill>
                  <a:schemeClr val="tx1"/>
                </a:solidFill>
                <a:effectLst/>
                <a:latin typeface="+mn-lt"/>
                <a:ea typeface="+mn-ea"/>
                <a:cs typeface="+mn-cs"/>
              </a:rPr>
              <a:t>, 2020). From the survey, the below findings were generated:</a:t>
            </a:r>
          </a:p>
          <a:p>
            <a:pPr lvl="0"/>
            <a:r>
              <a:rPr lang="en-US" sz="1200" kern="1200" dirty="0">
                <a:solidFill>
                  <a:schemeClr val="tx1"/>
                </a:solidFill>
                <a:effectLst/>
                <a:latin typeface="+mn-lt"/>
                <a:ea typeface="+mn-ea"/>
                <a:cs typeface="+mn-cs"/>
              </a:rPr>
              <a:t>About 12% of the respondent had experienced cyberbullying (16% males to 9% female)</a:t>
            </a:r>
          </a:p>
          <a:p>
            <a:pPr lvl="0"/>
            <a:r>
              <a:rPr lang="en-US" sz="1200" kern="1200" dirty="0">
                <a:solidFill>
                  <a:schemeClr val="tx1"/>
                </a:solidFill>
                <a:effectLst/>
                <a:latin typeface="+mn-lt"/>
                <a:ea typeface="+mn-ea"/>
                <a:cs typeface="+mn-cs"/>
              </a:rPr>
              <a:t>About 24% were bullied about three or more times a month.</a:t>
            </a:r>
          </a:p>
          <a:p>
            <a:pPr lvl="0"/>
            <a:r>
              <a:rPr lang="en-US" sz="1200" kern="1200" dirty="0">
                <a:solidFill>
                  <a:schemeClr val="tx1"/>
                </a:solidFill>
                <a:effectLst/>
                <a:latin typeface="+mn-lt"/>
                <a:ea typeface="+mn-ea"/>
                <a:cs typeface="+mn-cs"/>
              </a:rPr>
              <a:t>About 8% of the respondent students participate in bullying fellow students.</a:t>
            </a:r>
          </a:p>
          <a:p>
            <a:pPr lvl="0"/>
            <a:r>
              <a:rPr lang="en-US" sz="1200" kern="1200" dirty="0">
                <a:solidFill>
                  <a:schemeClr val="tx1"/>
                </a:solidFill>
                <a:effectLst/>
                <a:latin typeface="+mn-lt"/>
                <a:ea typeface="+mn-ea"/>
                <a:cs typeface="+mn-cs"/>
              </a:rPr>
              <a:t>Furthermore, a note was taken where about 4% of the students believe their teachers do nothing considering the cyberbullying cases.</a:t>
            </a:r>
          </a:p>
          <a:p>
            <a:r>
              <a:rPr lang="en-US" sz="1200" kern="1200" dirty="0">
                <a:solidFill>
                  <a:schemeClr val="tx1"/>
                </a:solidFill>
                <a:effectLst/>
                <a:latin typeface="+mn-lt"/>
                <a:ea typeface="+mn-ea"/>
                <a:cs typeface="+mn-cs"/>
              </a:rPr>
              <a:t>In the essay, with the teacher putting no measure to curb bullying, the student fails to have where t report the bullying cases. In the same cases, the school fears even facing more severe forms of bullying that may physically cause damage to the victims.</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The student’s view (the young Canadians using the internet)</a:t>
            </a:r>
          </a:p>
          <a:p>
            <a:r>
              <a:rPr lang="en-US" sz="1200" kern="1200" dirty="0">
                <a:solidFill>
                  <a:schemeClr val="tx1"/>
                </a:solidFill>
                <a:effectLst/>
                <a:latin typeface="+mn-lt"/>
                <a:ea typeface="+mn-ea"/>
                <a:cs typeface="+mn-cs"/>
              </a:rPr>
              <a:t>The research study captures data to analyze internet usage among young Canadians (seventeen and below age). </a:t>
            </a:r>
            <a:r>
              <a:rPr lang="en-US" sz="1200" kern="1200" dirty="0" err="1">
                <a:solidFill>
                  <a:schemeClr val="tx1"/>
                </a:solidFill>
                <a:effectLst/>
                <a:latin typeface="+mn-lt"/>
                <a:ea typeface="+mn-ea"/>
                <a:cs typeface="+mn-cs"/>
              </a:rPr>
              <a:t>Akarsu</a:t>
            </a:r>
            <a:r>
              <a:rPr lang="en-US" sz="1200" kern="1200" dirty="0">
                <a:solidFill>
                  <a:schemeClr val="tx1"/>
                </a:solidFill>
                <a:effectLst/>
                <a:latin typeface="+mn-lt"/>
                <a:ea typeface="+mn-ea"/>
                <a:cs typeface="+mn-cs"/>
              </a:rPr>
              <a:t> et al. (2020) clarify that the research's main goals were to check parental knowledge of the student's internet usage and how internet exposure exposes the students to various cyberbullying attacks.</a:t>
            </a:r>
          </a:p>
          <a:p>
            <a:pPr lvl="0"/>
            <a:r>
              <a:rPr lang="en-US" sz="1200" kern="1200" dirty="0">
                <a:solidFill>
                  <a:schemeClr val="tx1"/>
                </a:solidFill>
                <a:effectLst/>
                <a:latin typeface="+mn-lt"/>
                <a:ea typeface="+mn-ea"/>
                <a:cs typeface="+mn-cs"/>
              </a:rPr>
              <a:t>About 99% of Canadian youths report using internet services, with 79% having home access to internet services.</a:t>
            </a:r>
          </a:p>
          <a:p>
            <a:pPr lvl="0"/>
            <a:r>
              <a:rPr lang="en-US" sz="1200" kern="1200" dirty="0">
                <a:solidFill>
                  <a:schemeClr val="tx1"/>
                </a:solidFill>
                <a:effectLst/>
                <a:latin typeface="+mn-lt"/>
                <a:ea typeface="+mn-ea"/>
                <a:cs typeface="+mn-cs"/>
              </a:rPr>
              <a:t>About 605 of the youth use the internet services for downloading and playing music, 56% use the internet for sending email messages, and about 50% for fun surfing.</a:t>
            </a:r>
          </a:p>
          <a:p>
            <a:pPr lvl="0"/>
            <a:r>
              <a:rPr lang="en-US" sz="1200" kern="1200" dirty="0">
                <a:solidFill>
                  <a:schemeClr val="tx1"/>
                </a:solidFill>
                <a:effectLst/>
                <a:latin typeface="+mn-lt"/>
                <a:ea typeface="+mn-ea"/>
                <a:cs typeface="+mn-cs"/>
              </a:rPr>
              <a:t>About 56% of the youth use chat rooms and about 51% use email services.</a:t>
            </a:r>
          </a:p>
          <a:p>
            <a:r>
              <a:rPr lang="en-US" sz="1200" kern="1200" dirty="0">
                <a:solidFill>
                  <a:schemeClr val="tx1"/>
                </a:solidFill>
                <a:effectLst/>
                <a:latin typeface="+mn-lt"/>
                <a:ea typeface="+mn-ea"/>
                <a:cs typeface="+mn-cs"/>
              </a:rPr>
              <a:t>As observed in the survey (El </a:t>
            </a:r>
            <a:r>
              <a:rPr lang="en-US" sz="1200" kern="1200" dirty="0" err="1">
                <a:solidFill>
                  <a:schemeClr val="tx1"/>
                </a:solidFill>
                <a:effectLst/>
                <a:latin typeface="+mn-lt"/>
                <a:ea typeface="+mn-ea"/>
                <a:cs typeface="+mn-cs"/>
              </a:rPr>
              <a:t>Morr</a:t>
            </a:r>
            <a:r>
              <a:rPr lang="en-US" sz="1200" kern="1200" dirty="0">
                <a:solidFill>
                  <a:schemeClr val="tx1"/>
                </a:solidFill>
                <a:effectLst/>
                <a:latin typeface="+mn-lt"/>
                <a:ea typeface="+mn-ea"/>
                <a:cs typeface="+mn-cs"/>
              </a:rPr>
              <a:t> et al., 2020), many students and young people use internet services. It takes a collective responsibility of the school, parents, and teachers to manage student exposure and immerse psychological damage from cyberbullying.</a:t>
            </a:r>
          </a:p>
          <a:p>
            <a:endParaRPr lang="en-US" dirty="0"/>
          </a:p>
        </p:txBody>
      </p:sp>
      <p:sp>
        <p:nvSpPr>
          <p:cNvPr id="4" name="Slide Number Placeholder 3"/>
          <p:cNvSpPr>
            <a:spLocks noGrp="1"/>
          </p:cNvSpPr>
          <p:nvPr>
            <p:ph type="sldNum" sz="quarter" idx="10"/>
          </p:nvPr>
        </p:nvSpPr>
        <p:spPr/>
        <p:txBody>
          <a:bodyPr/>
          <a:lstStyle/>
          <a:p>
            <a:fld id="{BD0D4AC6-CDFC-4A77-AB2C-32C19DEC2923}" type="slidenum">
              <a:rPr lang="en-US" smtClean="0"/>
              <a:t>7</a:t>
            </a:fld>
            <a:endParaRPr lang="en-US"/>
          </a:p>
        </p:txBody>
      </p:sp>
    </p:spTree>
    <p:extLst>
      <p:ext uri="{BB962C8B-B14F-4D97-AF65-F5344CB8AC3E}">
        <p14:creationId xmlns:p14="http://schemas.microsoft.com/office/powerpoint/2010/main" val="3306633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D0D4AC6-CDFC-4A77-AB2C-32C19DEC2923}" type="slidenum">
              <a:rPr lang="en-US" smtClean="0"/>
              <a:t>9</a:t>
            </a:fld>
            <a:endParaRPr lang="en-US"/>
          </a:p>
        </p:txBody>
      </p:sp>
    </p:spTree>
    <p:extLst>
      <p:ext uri="{BB962C8B-B14F-4D97-AF65-F5344CB8AC3E}">
        <p14:creationId xmlns:p14="http://schemas.microsoft.com/office/powerpoint/2010/main" val="2548808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75C3FCC-8075-4111-B8A6-C21C434456B2}"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390621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75C3FCC-8075-4111-B8A6-C21C434456B2}"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951622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75C3FCC-8075-4111-B8A6-C21C434456B2}"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74729A-61A3-448B-BDBA-398350E204C1}"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518223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675C3FCC-8075-4111-B8A6-C21C434456B2}"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5015504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675C3FCC-8075-4111-B8A6-C21C434456B2}"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74729A-61A3-448B-BDBA-398350E204C1}"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698044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675C3FCC-8075-4111-B8A6-C21C434456B2}"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9079007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5C3FCC-8075-4111-B8A6-C21C434456B2}"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26855316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5C3FCC-8075-4111-B8A6-C21C434456B2}"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2291649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5C3FCC-8075-4111-B8A6-C21C434456B2}"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3348294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75C3FCC-8075-4111-B8A6-C21C434456B2}" type="datetimeFigureOut">
              <a:rPr lang="en-US" smtClean="0"/>
              <a:t>11/23/2022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4087574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75C3FCC-8075-4111-B8A6-C21C434456B2}"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3835865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75C3FCC-8075-4111-B8A6-C21C434456B2}" type="datetimeFigureOut">
              <a:rPr lang="en-US" smtClean="0"/>
              <a:t>11/23/2022</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4109546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5C3FCC-8075-4111-B8A6-C21C434456B2}" type="datetimeFigureOut">
              <a:rPr lang="en-US" smtClean="0"/>
              <a:t>11/23/2022</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3453020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5C3FCC-8075-4111-B8A6-C21C434456B2}" type="datetimeFigureOut">
              <a:rPr lang="en-US" smtClean="0"/>
              <a:t>11/23/2022</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9148177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75C3FCC-8075-4111-B8A6-C21C434456B2}"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887002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675C3FCC-8075-4111-B8A6-C21C434456B2}" type="datetimeFigureOut">
              <a:rPr lang="en-US" smtClean="0"/>
              <a:t>11/23/2022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5574729A-61A3-448B-BDBA-398350E204C1}" type="slidenum">
              <a:rPr lang="en-US" smtClean="0"/>
              <a:t>‹#›</a:t>
            </a:fld>
            <a:endParaRPr lang="en-US"/>
          </a:p>
        </p:txBody>
      </p:sp>
    </p:spTree>
    <p:extLst>
      <p:ext uri="{BB962C8B-B14F-4D97-AF65-F5344CB8AC3E}">
        <p14:creationId xmlns:p14="http://schemas.microsoft.com/office/powerpoint/2010/main" val="1060849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675C3FCC-8075-4111-B8A6-C21C434456B2}" type="datetimeFigureOut">
              <a:rPr lang="en-US" smtClean="0"/>
              <a:t>11/23/2022</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5574729A-61A3-448B-BDBA-398350E204C1}" type="slidenum">
              <a:rPr lang="en-US" smtClean="0"/>
              <a:t>‹#›</a:t>
            </a:fld>
            <a:endParaRPr lang="en-US"/>
          </a:p>
        </p:txBody>
      </p:sp>
    </p:spTree>
    <p:extLst>
      <p:ext uri="{BB962C8B-B14F-4D97-AF65-F5344CB8AC3E}">
        <p14:creationId xmlns:p14="http://schemas.microsoft.com/office/powerpoint/2010/main" val="14262900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hyperlink" Target="https://www.taylorfrancis.com/books/mono/10.4324/9781003117452/spss-survival-manual-julie-pallant" TargetMode="External"/><Relationship Id="rId2" Type="http://schemas.openxmlformats.org/officeDocument/2006/relationships/hyperlink" Target="https://journals.co.za/doi/abs/10.10520/EJC-19753e1017" TargetMode="External"/><Relationship Id="rId1" Type="http://schemas.openxmlformats.org/officeDocument/2006/relationships/slideLayout" Target="../slideLayouts/slideLayout2.xml"/><Relationship Id="rId6" Type="http://schemas.openxmlformats.org/officeDocument/2006/relationships/hyperlink" Target="https://www.frontiersin.org/articles/10.3389/fpubh.2021.634909/full" TargetMode="External"/><Relationship Id="rId5" Type="http://schemas.openxmlformats.org/officeDocument/2006/relationships/hyperlink" Target="https://www.atlantis-press.com/proceedings/icela-21/125969886" TargetMode="External"/><Relationship Id="rId4" Type="http://schemas.openxmlformats.org/officeDocument/2006/relationships/hyperlink" Target="https://library.oapen.org/bitstream/handle/20.500.12657/23142/1007012.pdf?sequen#page=59"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997528"/>
            <a:ext cx="8915399" cy="3779854"/>
          </a:xfrm>
        </p:spPr>
        <p:txBody>
          <a:bodyPr>
            <a:noAutofit/>
          </a:bodyPr>
          <a:lstStyle/>
          <a:p>
            <a:pPr algn="ctr"/>
            <a:r>
              <a:rPr lang="en-US" sz="2400" b="1" dirty="0">
                <a:latin typeface="Aril"/>
              </a:rPr>
              <a:t>A Research Proposal on the Reduction of Cyberbullying</a:t>
            </a:r>
            <a:br>
              <a:rPr lang="en-US" sz="2400" b="1" dirty="0">
                <a:latin typeface="Aril"/>
              </a:rPr>
            </a:br>
            <a:br>
              <a:rPr lang="en-US" sz="2400" dirty="0"/>
            </a:br>
            <a:r>
              <a:rPr lang="en-US" sz="2400" b="1" dirty="0"/>
              <a:t>Research Methods and Professional Practice September 2022</a:t>
            </a:r>
            <a:br>
              <a:rPr lang="en-US" sz="2400" b="1" dirty="0"/>
            </a:br>
            <a:r>
              <a:rPr lang="en-US" sz="2400" b="1" dirty="0"/>
              <a:t>Dr.Karen Outram</a:t>
            </a:r>
            <a:br>
              <a:rPr lang="en-US" sz="2400" b="1" dirty="0">
                <a:latin typeface="Aril"/>
              </a:rPr>
            </a:br>
            <a:r>
              <a:rPr lang="en-US" sz="2400" b="1" dirty="0">
                <a:latin typeface="Aril"/>
              </a:rPr>
              <a:t>by: Ali Ahmad</a:t>
            </a:r>
            <a:br>
              <a:rPr lang="en-US" sz="2400" dirty="0">
                <a:latin typeface="Aril"/>
              </a:rPr>
            </a:br>
            <a:endParaRPr lang="en-US" sz="2400"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04080597"/>
      </p:ext>
    </p:extLst>
  </p:cSld>
  <p:clrMapOvr>
    <a:masterClrMapping/>
  </p:clrMapOvr>
  <mc:AlternateContent xmlns:mc="http://schemas.openxmlformats.org/markup-compatibility/2006" xmlns:p14="http://schemas.microsoft.com/office/powerpoint/2010/main">
    <mc:Choice Requires="p14">
      <p:transition spd="slow" p14:dur="2000" advTm="41951"/>
    </mc:Choice>
    <mc:Fallback xmlns="">
      <p:transition spd="slow" advTm="41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Instrumentation</a:t>
            </a:r>
          </a:p>
        </p:txBody>
      </p:sp>
      <p:sp>
        <p:nvSpPr>
          <p:cNvPr id="3" name="Content Placeholder 2"/>
          <p:cNvSpPr>
            <a:spLocks noGrp="1"/>
          </p:cNvSpPr>
          <p:nvPr>
            <p:ph idx="1"/>
          </p:nvPr>
        </p:nvSpPr>
        <p:spPr/>
        <p:txBody>
          <a:bodyPr/>
          <a:lstStyle/>
          <a:p>
            <a:endParaRPr lang="en-US" dirty="0">
              <a:latin typeface="Aril"/>
            </a:endParaRPr>
          </a:p>
          <a:p>
            <a:endParaRPr lang="en-US" dirty="0">
              <a:latin typeface="Aril"/>
            </a:endParaRPr>
          </a:p>
          <a:p>
            <a:r>
              <a:rPr lang="en-US" dirty="0">
                <a:latin typeface="Aril"/>
              </a:rPr>
              <a:t>After signing the consent form, the student is issued a survey paper containing about 20 questions. The questions were directed to the extent to which the students use cell phones and how often they face or participate in cyberbullying. How safe the student feels when using the internet services and how often the student interacts with social media platforms. </a:t>
            </a:r>
          </a:p>
          <a:p>
            <a:endParaRPr lang="en-US" dirty="0">
              <a:latin typeface="Ari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0139310"/>
      </p:ext>
    </p:extLst>
  </p:cSld>
  <p:clrMapOvr>
    <a:masterClrMapping/>
  </p:clrMapOvr>
  <mc:AlternateContent xmlns:mc="http://schemas.openxmlformats.org/markup-compatibility/2006" xmlns:p14="http://schemas.microsoft.com/office/powerpoint/2010/main">
    <mc:Choice Requires="p14">
      <p:transition spd="slow" p14:dur="2000" advTm="33684"/>
    </mc:Choice>
    <mc:Fallback xmlns="">
      <p:transition spd="slow" advTm="336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Data Analysis</a:t>
            </a:r>
          </a:p>
        </p:txBody>
      </p:sp>
      <p:sp>
        <p:nvSpPr>
          <p:cNvPr id="3" name="Content Placeholder 2"/>
          <p:cNvSpPr>
            <a:spLocks noGrp="1"/>
          </p:cNvSpPr>
          <p:nvPr>
            <p:ph idx="1"/>
          </p:nvPr>
        </p:nvSpPr>
        <p:spPr/>
        <p:txBody>
          <a:bodyPr/>
          <a:lstStyle/>
          <a:p>
            <a:endParaRPr lang="en-US" dirty="0">
              <a:latin typeface="Aril"/>
            </a:endParaRPr>
          </a:p>
          <a:p>
            <a:r>
              <a:rPr lang="en-US" dirty="0">
                <a:latin typeface="Aril"/>
              </a:rPr>
              <a:t>The collected data are recorded in excel, where analysis is done using frequencies and percentages using a chi-square analysis. The SPSS software is used to explore and analyze data extensively. According to </a:t>
            </a:r>
            <a:r>
              <a:rPr lang="en-US" dirty="0" err="1">
                <a:latin typeface="Aril"/>
              </a:rPr>
              <a:t>Pallant</a:t>
            </a:r>
            <a:r>
              <a:rPr lang="en-US" dirty="0">
                <a:latin typeface="Aril"/>
              </a:rPr>
              <a:t> (2020), the SPSS tool is used in the analysis to generate meaningful, approximate percentage that depicts the overview of the percentage of victims of cyberbullying, the various platforms with most cases of cyberbullying, among other analyses to answer the research questions.</a:t>
            </a:r>
          </a:p>
          <a:p>
            <a:endParaRPr lang="en-US" dirty="0">
              <a:latin typeface="Ari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61553858"/>
      </p:ext>
    </p:extLst>
  </p:cSld>
  <p:clrMapOvr>
    <a:masterClrMapping/>
  </p:clrMapOvr>
  <mc:AlternateContent xmlns:mc="http://schemas.openxmlformats.org/markup-compatibility/2006" xmlns:p14="http://schemas.microsoft.com/office/powerpoint/2010/main">
    <mc:Choice Requires="p14">
      <p:transition spd="slow" p14:dur="2000" advTm="49632"/>
    </mc:Choice>
    <mc:Fallback xmlns="">
      <p:transition spd="slow" advTm="49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Scope</a:t>
            </a:r>
          </a:p>
        </p:txBody>
      </p:sp>
      <p:sp>
        <p:nvSpPr>
          <p:cNvPr id="3" name="Content Placeholder 2"/>
          <p:cNvSpPr>
            <a:spLocks noGrp="1"/>
          </p:cNvSpPr>
          <p:nvPr>
            <p:ph idx="1"/>
          </p:nvPr>
        </p:nvSpPr>
        <p:spPr/>
        <p:txBody>
          <a:bodyPr/>
          <a:lstStyle/>
          <a:p>
            <a:pPr marL="0" indent="0">
              <a:buNone/>
            </a:pPr>
            <a:endParaRPr lang="en-US" dirty="0"/>
          </a:p>
          <a:p>
            <a:r>
              <a:rPr lang="en-US" dirty="0"/>
              <a:t>The research will be conducted on students studying within the Universities of Canada. Among the university chosen are, The University of Toronto and the University of Montreal. The various research reviews are from the research on cyberbullying among University students across Europe, especially Germany and the USA. The research consists of the cyberbullying cases reported in the last three years, from 2019.</a:t>
            </a:r>
          </a:p>
          <a:p>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58150830"/>
      </p:ext>
    </p:extLst>
  </p:cSld>
  <p:clrMapOvr>
    <a:masterClrMapping/>
  </p:clrMapOvr>
  <mc:AlternateContent xmlns:mc="http://schemas.openxmlformats.org/markup-compatibility/2006" xmlns:p14="http://schemas.microsoft.com/office/powerpoint/2010/main">
    <mc:Choice Requires="p14">
      <p:transition spd="slow" p14:dur="2000" advTm="34194"/>
    </mc:Choice>
    <mc:Fallback xmlns="">
      <p:transition spd="slow" advTm="34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Ethical consideration</a:t>
            </a:r>
          </a:p>
        </p:txBody>
      </p:sp>
      <p:sp>
        <p:nvSpPr>
          <p:cNvPr id="3" name="Content Placeholder 2"/>
          <p:cNvSpPr>
            <a:spLocks noGrp="1"/>
          </p:cNvSpPr>
          <p:nvPr>
            <p:ph idx="1"/>
          </p:nvPr>
        </p:nvSpPr>
        <p:spPr/>
        <p:txBody>
          <a:bodyPr/>
          <a:lstStyle/>
          <a:p>
            <a:pPr marL="0" indent="0">
              <a:buNone/>
            </a:pPr>
            <a:endParaRPr lang="en-US" dirty="0">
              <a:latin typeface="Aril"/>
            </a:endParaRPr>
          </a:p>
          <a:p>
            <a:r>
              <a:rPr lang="en-US" dirty="0">
                <a:latin typeface="Aril"/>
              </a:rPr>
              <a:t>The study project must comply with regulations on the security of individual information. A participant's signature on the permission form is required before they can get the survey (Suri, 2020). This form ensures that the responder is giving their consent for the researcher to gather their data. Data must be utilized only for its original purpose, with no consideration given to the researcher's own financial advantage. By design, survey questions will not pry into the respondent's personal information. </a:t>
            </a:r>
            <a:r>
              <a:rPr lang="en-US">
                <a:latin typeface="Aril"/>
              </a:rPr>
              <a:t>One week is a reasonable amount of time to provide the responder to fill out the survey.</a:t>
            </a:r>
            <a:endParaRPr lang="en-US"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35715252"/>
      </p:ext>
    </p:extLst>
  </p:cSld>
  <p:clrMapOvr>
    <a:masterClrMapping/>
  </p:clrMapOvr>
  <mc:AlternateContent xmlns:mc="http://schemas.openxmlformats.org/markup-compatibility/2006" xmlns:p14="http://schemas.microsoft.com/office/powerpoint/2010/main">
    <mc:Choice Requires="p14">
      <p:transition spd="slow" p14:dur="2000" advTm="61875"/>
    </mc:Choice>
    <mc:Fallback xmlns="">
      <p:transition spd="slow" advTm="618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Conclusion</a:t>
            </a:r>
          </a:p>
        </p:txBody>
      </p:sp>
      <p:sp>
        <p:nvSpPr>
          <p:cNvPr id="3" name="Content Placeholder 2"/>
          <p:cNvSpPr>
            <a:spLocks noGrp="1"/>
          </p:cNvSpPr>
          <p:nvPr>
            <p:ph idx="1"/>
          </p:nvPr>
        </p:nvSpPr>
        <p:spPr/>
        <p:txBody>
          <a:bodyPr/>
          <a:lstStyle/>
          <a:p>
            <a:endParaRPr lang="en-US" dirty="0">
              <a:latin typeface="Aril"/>
            </a:endParaRPr>
          </a:p>
          <a:p>
            <a:r>
              <a:rPr lang="en-US" dirty="0">
                <a:latin typeface="Aril"/>
              </a:rPr>
              <a:t>The suggested research need to make comparisons between previously published works and recent data in order to provide an accurate picture of how far we have progressed in putting a stop to cyberbullying. The researchers determined the most important source of data that would lead to a conclusion on the types, perpetrators, and victims of cyberbullying among students over the internet by administering a questionnaire to the students themselves. This allowed the researchers to draw conclusions regarding the causes, types, and effects of cyberbullying among students.</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151160574"/>
      </p:ext>
    </p:extLst>
  </p:cSld>
  <p:clrMapOvr>
    <a:masterClrMapping/>
  </p:clrMapOvr>
  <mc:AlternateContent xmlns:mc="http://schemas.openxmlformats.org/markup-compatibility/2006" xmlns:p14="http://schemas.microsoft.com/office/powerpoint/2010/main">
    <mc:Choice Requires="p14">
      <p:transition spd="slow" p14:dur="2000" advTm="46360"/>
    </mc:Choice>
    <mc:Fallback xmlns="">
      <p:transition spd="slow" advTm="46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Reference</a:t>
            </a:r>
            <a:endParaRPr lang="en-US" dirty="0"/>
          </a:p>
        </p:txBody>
      </p:sp>
      <p:sp>
        <p:nvSpPr>
          <p:cNvPr id="3" name="Content Placeholder 2"/>
          <p:cNvSpPr>
            <a:spLocks noGrp="1"/>
          </p:cNvSpPr>
          <p:nvPr>
            <p:ph idx="1"/>
          </p:nvPr>
        </p:nvSpPr>
        <p:spPr/>
        <p:txBody>
          <a:bodyPr>
            <a:normAutofit fontScale="40000" lnSpcReduction="20000"/>
          </a:bodyPr>
          <a:lstStyle/>
          <a:p>
            <a:endParaRPr lang="en-US" dirty="0">
              <a:solidFill>
                <a:schemeClr val="tx1"/>
              </a:solidFill>
              <a:latin typeface="Aril"/>
            </a:endParaRPr>
          </a:p>
          <a:p>
            <a:r>
              <a:rPr lang="en-US" dirty="0" err="1">
                <a:solidFill>
                  <a:schemeClr val="tx1"/>
                </a:solidFill>
                <a:latin typeface="Aril"/>
              </a:rPr>
              <a:t>Akarsu</a:t>
            </a:r>
            <a:r>
              <a:rPr lang="en-US" dirty="0">
                <a:solidFill>
                  <a:schemeClr val="tx1"/>
                </a:solidFill>
                <a:latin typeface="Aril"/>
              </a:rPr>
              <a:t>, Ö., </a:t>
            </a:r>
            <a:r>
              <a:rPr lang="en-US" dirty="0" err="1">
                <a:solidFill>
                  <a:schemeClr val="tx1"/>
                </a:solidFill>
                <a:latin typeface="Aril"/>
              </a:rPr>
              <a:t>Budak</a:t>
            </a:r>
            <a:r>
              <a:rPr lang="en-US" dirty="0">
                <a:solidFill>
                  <a:schemeClr val="tx1"/>
                </a:solidFill>
                <a:latin typeface="Aril"/>
              </a:rPr>
              <a:t>, M.İ. and </a:t>
            </a:r>
            <a:r>
              <a:rPr lang="en-US" dirty="0" err="1">
                <a:solidFill>
                  <a:schemeClr val="tx1"/>
                </a:solidFill>
                <a:latin typeface="Aril"/>
              </a:rPr>
              <a:t>Okanlı</a:t>
            </a:r>
            <a:r>
              <a:rPr lang="en-US" dirty="0">
                <a:solidFill>
                  <a:schemeClr val="tx1"/>
                </a:solidFill>
                <a:latin typeface="Aril"/>
              </a:rPr>
              <a:t>, A., 2022. The relationship of childhood trauma with cyberbullying and cyber victimization among university students. Archives of Psychiatric Nursing, 41, pp.181-187. </a:t>
            </a:r>
            <a:r>
              <a:rPr lang="en-US" dirty="0">
                <a:solidFill>
                  <a:schemeClr val="tx1"/>
                </a:solidFill>
                <a:latin typeface="Aril"/>
                <a:hlinkClick r:id="rId2">
                  <a:extLst>
                    <a:ext uri="{A12FA001-AC4F-418D-AE19-62706E023703}">
                      <ahyp:hlinkClr xmlns:ahyp="http://schemas.microsoft.com/office/drawing/2018/hyperlinkcolor" val="tx"/>
                    </a:ext>
                  </a:extLst>
                </a:hlinkClick>
              </a:rPr>
              <a:t>https://journals.co.za/doi/abs/10.10520/EJC-19753e1017</a:t>
            </a:r>
            <a:r>
              <a:rPr lang="en-US" dirty="0">
                <a:solidFill>
                  <a:schemeClr val="tx1"/>
                </a:solidFill>
                <a:latin typeface="Aril"/>
              </a:rPr>
              <a:t> </a:t>
            </a:r>
          </a:p>
          <a:p>
            <a:r>
              <a:rPr lang="en-US" dirty="0">
                <a:solidFill>
                  <a:schemeClr val="tx1"/>
                </a:solidFill>
                <a:latin typeface="Aril"/>
              </a:rPr>
              <a:t>AKRAM, A., (2022). Student perception of cyberbullying in social media. </a:t>
            </a:r>
            <a:r>
              <a:rPr lang="en-US" dirty="0" err="1">
                <a:solidFill>
                  <a:schemeClr val="tx1"/>
                </a:solidFill>
                <a:latin typeface="Aril"/>
              </a:rPr>
              <a:t>Aksaqila</a:t>
            </a:r>
            <a:r>
              <a:rPr lang="en-US" dirty="0">
                <a:solidFill>
                  <a:schemeClr val="tx1"/>
                </a:solidFill>
                <a:latin typeface="Aril"/>
              </a:rPr>
              <a:t> </a:t>
            </a:r>
            <a:r>
              <a:rPr lang="en-US" dirty="0" err="1">
                <a:solidFill>
                  <a:schemeClr val="tx1"/>
                </a:solidFill>
                <a:latin typeface="Aril"/>
              </a:rPr>
              <a:t>Jabfung</a:t>
            </a:r>
            <a:r>
              <a:rPr lang="en-US" dirty="0">
                <a:solidFill>
                  <a:schemeClr val="tx1"/>
                </a:solidFill>
                <a:latin typeface="Aril"/>
              </a:rPr>
              <a:t>. https://link.springer.com/article/10.1007/s10796-019-09936-8</a:t>
            </a:r>
          </a:p>
          <a:p>
            <a:r>
              <a:rPr lang="en-US" dirty="0">
                <a:solidFill>
                  <a:schemeClr val="tx1"/>
                </a:solidFill>
                <a:latin typeface="Aril"/>
              </a:rPr>
              <a:t>Al-</a:t>
            </a:r>
            <a:r>
              <a:rPr lang="en-US" dirty="0" err="1">
                <a:solidFill>
                  <a:schemeClr val="tx1"/>
                </a:solidFill>
                <a:latin typeface="Aril"/>
              </a:rPr>
              <a:t>Rahmi</a:t>
            </a:r>
            <a:r>
              <a:rPr lang="en-US" dirty="0">
                <a:solidFill>
                  <a:schemeClr val="tx1"/>
                </a:solidFill>
                <a:latin typeface="Aril"/>
              </a:rPr>
              <a:t>, W.M., </a:t>
            </a:r>
            <a:r>
              <a:rPr lang="en-US" dirty="0" err="1">
                <a:solidFill>
                  <a:schemeClr val="tx1"/>
                </a:solidFill>
                <a:latin typeface="Aril"/>
              </a:rPr>
              <a:t>Yahaya</a:t>
            </a:r>
            <a:r>
              <a:rPr lang="en-US" dirty="0">
                <a:solidFill>
                  <a:schemeClr val="tx1"/>
                </a:solidFill>
                <a:latin typeface="Aril"/>
              </a:rPr>
              <a:t>, N., </a:t>
            </a:r>
            <a:r>
              <a:rPr lang="en-US" dirty="0" err="1">
                <a:solidFill>
                  <a:schemeClr val="tx1"/>
                </a:solidFill>
                <a:latin typeface="Aril"/>
              </a:rPr>
              <a:t>Alamri</a:t>
            </a:r>
            <a:r>
              <a:rPr lang="en-US" dirty="0">
                <a:solidFill>
                  <a:schemeClr val="tx1"/>
                </a:solidFill>
                <a:latin typeface="Aril"/>
              </a:rPr>
              <a:t>, M.M., </a:t>
            </a:r>
            <a:r>
              <a:rPr lang="en-US" dirty="0" err="1">
                <a:solidFill>
                  <a:schemeClr val="tx1"/>
                </a:solidFill>
                <a:latin typeface="Aril"/>
              </a:rPr>
              <a:t>Aljarboa</a:t>
            </a:r>
            <a:r>
              <a:rPr lang="en-US" dirty="0">
                <a:solidFill>
                  <a:schemeClr val="tx1"/>
                </a:solidFill>
                <a:latin typeface="Aril"/>
              </a:rPr>
              <a:t>, N.A., </a:t>
            </a:r>
            <a:r>
              <a:rPr lang="en-US" dirty="0" err="1">
                <a:solidFill>
                  <a:schemeClr val="tx1"/>
                </a:solidFill>
                <a:latin typeface="Aril"/>
              </a:rPr>
              <a:t>Kamin</a:t>
            </a:r>
            <a:r>
              <a:rPr lang="en-US" dirty="0">
                <a:solidFill>
                  <a:schemeClr val="tx1"/>
                </a:solidFill>
                <a:latin typeface="Aril"/>
              </a:rPr>
              <a:t>, Y.B. and </a:t>
            </a:r>
            <a:r>
              <a:rPr lang="en-US" dirty="0" err="1">
                <a:solidFill>
                  <a:schemeClr val="tx1"/>
                </a:solidFill>
                <a:latin typeface="Aril"/>
              </a:rPr>
              <a:t>Moafa</a:t>
            </a:r>
            <a:r>
              <a:rPr lang="en-US" dirty="0">
                <a:solidFill>
                  <a:schemeClr val="tx1"/>
                </a:solidFill>
                <a:latin typeface="Aril"/>
              </a:rPr>
              <a:t>, F.A., 2018. A model of factors affecting cyberbullying </a:t>
            </a:r>
            <a:r>
              <a:rPr lang="en-US" dirty="0" err="1">
                <a:solidFill>
                  <a:schemeClr val="tx1"/>
                </a:solidFill>
                <a:latin typeface="Aril"/>
              </a:rPr>
              <a:t>behaviours</a:t>
            </a:r>
            <a:r>
              <a:rPr lang="en-US" dirty="0">
                <a:solidFill>
                  <a:schemeClr val="tx1"/>
                </a:solidFill>
                <a:latin typeface="Aril"/>
              </a:rPr>
              <a:t> among university students. </a:t>
            </a:r>
            <a:r>
              <a:rPr lang="en-US" dirty="0" err="1">
                <a:solidFill>
                  <a:schemeClr val="tx1"/>
                </a:solidFill>
                <a:latin typeface="Aril"/>
              </a:rPr>
              <a:t>Ieee</a:t>
            </a:r>
            <a:r>
              <a:rPr lang="en-US" dirty="0">
                <a:solidFill>
                  <a:schemeClr val="tx1"/>
                </a:solidFill>
                <a:latin typeface="Aril"/>
              </a:rPr>
              <a:t> Access, 7, pp.2978-2985.</a:t>
            </a:r>
          </a:p>
          <a:p>
            <a:r>
              <a:rPr lang="en-US" dirty="0">
                <a:solidFill>
                  <a:schemeClr val="tx1"/>
                </a:solidFill>
                <a:latin typeface="Aril"/>
              </a:rPr>
              <a:t>Chun, J., Lee, J., Kim, J. and Lee, S., 2020. A systematic international review of cyberbullying measurements. Computers in human </a:t>
            </a:r>
            <a:r>
              <a:rPr lang="en-US" dirty="0" err="1">
                <a:solidFill>
                  <a:schemeClr val="tx1"/>
                </a:solidFill>
                <a:latin typeface="Aril"/>
              </a:rPr>
              <a:t>behaviour</a:t>
            </a:r>
            <a:r>
              <a:rPr lang="en-US" dirty="0">
                <a:solidFill>
                  <a:schemeClr val="tx1"/>
                </a:solidFill>
                <a:latin typeface="Aril"/>
              </a:rPr>
              <a:t>, 113, p.106485.</a:t>
            </a:r>
          </a:p>
          <a:p>
            <a:r>
              <a:rPr lang="en-US" dirty="0">
                <a:solidFill>
                  <a:schemeClr val="tx1"/>
                </a:solidFill>
                <a:latin typeface="Aril"/>
              </a:rPr>
              <a:t>El </a:t>
            </a:r>
            <a:r>
              <a:rPr lang="en-US" dirty="0" err="1">
                <a:solidFill>
                  <a:schemeClr val="tx1"/>
                </a:solidFill>
                <a:latin typeface="Aril"/>
              </a:rPr>
              <a:t>Morr</a:t>
            </a:r>
            <a:r>
              <a:rPr lang="en-US" dirty="0">
                <a:solidFill>
                  <a:schemeClr val="tx1"/>
                </a:solidFill>
                <a:latin typeface="Aril"/>
              </a:rPr>
              <a:t>, C., </a:t>
            </a:r>
            <a:r>
              <a:rPr lang="en-US" dirty="0" err="1">
                <a:solidFill>
                  <a:schemeClr val="tx1"/>
                </a:solidFill>
                <a:latin typeface="Aril"/>
              </a:rPr>
              <a:t>Ritvo</a:t>
            </a:r>
            <a:r>
              <a:rPr lang="en-US" dirty="0">
                <a:solidFill>
                  <a:schemeClr val="tx1"/>
                </a:solidFill>
                <a:latin typeface="Aril"/>
              </a:rPr>
              <a:t>, P., Ahmad, F., </a:t>
            </a:r>
            <a:r>
              <a:rPr lang="en-US" dirty="0" err="1">
                <a:solidFill>
                  <a:schemeClr val="tx1"/>
                </a:solidFill>
                <a:latin typeface="Aril"/>
              </a:rPr>
              <a:t>Moineddin</a:t>
            </a:r>
            <a:r>
              <a:rPr lang="en-US" dirty="0">
                <a:solidFill>
                  <a:schemeClr val="tx1"/>
                </a:solidFill>
                <a:latin typeface="Aril"/>
              </a:rPr>
              <a:t>, R. and MVC Team, 2020. Effectiveness of an 8-week web-based mindfulness virtual community intervention for university students on stress, anxiety, and depression symptoms: randomized controlled trial. JMIR mental health, 7(7), p.e18595.</a:t>
            </a:r>
          </a:p>
          <a:p>
            <a:r>
              <a:rPr lang="en-US" dirty="0" err="1">
                <a:solidFill>
                  <a:schemeClr val="tx1"/>
                </a:solidFill>
                <a:latin typeface="Aril"/>
              </a:rPr>
              <a:t>Faucher</a:t>
            </a:r>
            <a:r>
              <a:rPr lang="en-US" dirty="0">
                <a:solidFill>
                  <a:schemeClr val="tx1"/>
                </a:solidFill>
                <a:latin typeface="Aril"/>
              </a:rPr>
              <a:t>, C., Cassidy, W. and Jackson, M., (2018). Power in the tower: The gendered nature of cyberbullying among students and faculty at Canadian universities. In Cyberbullying at university in international contexts (pp. 66-79). Routledge.</a:t>
            </a:r>
          </a:p>
          <a:p>
            <a:r>
              <a:rPr lang="en-US" dirty="0" err="1">
                <a:solidFill>
                  <a:schemeClr val="tx1"/>
                </a:solidFill>
                <a:latin typeface="Aril"/>
              </a:rPr>
              <a:t>Pallant</a:t>
            </a:r>
            <a:r>
              <a:rPr lang="en-US" dirty="0">
                <a:solidFill>
                  <a:schemeClr val="tx1"/>
                </a:solidFill>
                <a:latin typeface="Aril"/>
              </a:rPr>
              <a:t>, J., 2020. SPSS survival manual: A step by step guide to data analysis using IBM SPSS. Routledge. </a:t>
            </a:r>
            <a:r>
              <a:rPr lang="en-US" dirty="0">
                <a:solidFill>
                  <a:schemeClr val="tx1"/>
                </a:solidFill>
                <a:latin typeface="Aril"/>
                <a:hlinkClick r:id="rId3">
                  <a:extLst>
                    <a:ext uri="{A12FA001-AC4F-418D-AE19-62706E023703}">
                      <ahyp:hlinkClr xmlns:ahyp="http://schemas.microsoft.com/office/drawing/2018/hyperlinkcolor" val="tx"/>
                    </a:ext>
                  </a:extLst>
                </a:hlinkClick>
              </a:rPr>
              <a:t>https://www.taylorfrancis.com/books/mono/10.4324/9781003117452/spss-survival-manual-julie-pallant</a:t>
            </a:r>
            <a:endParaRPr lang="en-US" dirty="0">
              <a:solidFill>
                <a:schemeClr val="tx1"/>
              </a:solidFill>
              <a:latin typeface="Aril"/>
            </a:endParaRPr>
          </a:p>
          <a:p>
            <a:r>
              <a:rPr lang="en-US" dirty="0" err="1">
                <a:solidFill>
                  <a:schemeClr val="tx1"/>
                </a:solidFill>
                <a:latin typeface="Aril"/>
              </a:rPr>
              <a:t>Qudah</a:t>
            </a:r>
            <a:r>
              <a:rPr lang="en-US" dirty="0">
                <a:solidFill>
                  <a:schemeClr val="tx1"/>
                </a:solidFill>
                <a:latin typeface="Aril"/>
              </a:rPr>
              <a:t>, M.F.A., </a:t>
            </a:r>
            <a:r>
              <a:rPr lang="en-US" dirty="0" err="1">
                <a:solidFill>
                  <a:schemeClr val="tx1"/>
                </a:solidFill>
                <a:latin typeface="Aril"/>
              </a:rPr>
              <a:t>Albursan</a:t>
            </a:r>
            <a:r>
              <a:rPr lang="en-US" dirty="0">
                <a:solidFill>
                  <a:schemeClr val="tx1"/>
                </a:solidFill>
                <a:latin typeface="Aril"/>
              </a:rPr>
              <a:t>, I.S., </a:t>
            </a:r>
            <a:r>
              <a:rPr lang="en-US" dirty="0" err="1">
                <a:solidFill>
                  <a:schemeClr val="tx1"/>
                </a:solidFill>
                <a:latin typeface="Aril"/>
              </a:rPr>
              <a:t>Bakhiet</a:t>
            </a:r>
            <a:r>
              <a:rPr lang="en-US" dirty="0">
                <a:solidFill>
                  <a:schemeClr val="tx1"/>
                </a:solidFill>
                <a:latin typeface="Aril"/>
              </a:rPr>
              <a:t>, S.F.A., Hassan, E.M.A.H., </a:t>
            </a:r>
            <a:r>
              <a:rPr lang="en-US" dirty="0" err="1">
                <a:solidFill>
                  <a:schemeClr val="tx1"/>
                </a:solidFill>
                <a:latin typeface="Aril"/>
              </a:rPr>
              <a:t>Alfnan</a:t>
            </a:r>
            <a:r>
              <a:rPr lang="en-US" dirty="0">
                <a:solidFill>
                  <a:schemeClr val="tx1"/>
                </a:solidFill>
                <a:latin typeface="Aril"/>
              </a:rPr>
              <a:t>, A.A., </a:t>
            </a:r>
            <a:r>
              <a:rPr lang="en-US" dirty="0" err="1">
                <a:solidFill>
                  <a:schemeClr val="tx1"/>
                </a:solidFill>
                <a:latin typeface="Aril"/>
              </a:rPr>
              <a:t>Aljomaa</a:t>
            </a:r>
            <a:r>
              <a:rPr lang="en-US" dirty="0">
                <a:solidFill>
                  <a:schemeClr val="tx1"/>
                </a:solidFill>
                <a:latin typeface="Aril"/>
              </a:rPr>
              <a:t>, S.S. and AL-</a:t>
            </a:r>
            <a:r>
              <a:rPr lang="en-US" dirty="0" err="1">
                <a:solidFill>
                  <a:schemeClr val="tx1"/>
                </a:solidFill>
                <a:latin typeface="Aril"/>
              </a:rPr>
              <a:t>khadher</a:t>
            </a:r>
            <a:r>
              <a:rPr lang="en-US" dirty="0">
                <a:solidFill>
                  <a:schemeClr val="tx1"/>
                </a:solidFill>
                <a:latin typeface="Aril"/>
              </a:rPr>
              <a:t>, M.M.A., 2019. Smartphone addiction and its relationship with cyberbullying among university students. International Journal of Mental Health and Addiction, 17(3), pp.628-643.</a:t>
            </a:r>
          </a:p>
          <a:p>
            <a:r>
              <a:rPr lang="en-US" dirty="0" err="1">
                <a:solidFill>
                  <a:schemeClr val="tx1"/>
                </a:solidFill>
                <a:latin typeface="Aril"/>
              </a:rPr>
              <a:t>Saginova</a:t>
            </a:r>
            <a:r>
              <a:rPr lang="en-US" dirty="0">
                <a:solidFill>
                  <a:schemeClr val="tx1"/>
                </a:solidFill>
                <a:latin typeface="Aril"/>
              </a:rPr>
              <a:t>, O., </a:t>
            </a:r>
            <a:r>
              <a:rPr lang="en-US" dirty="0" err="1">
                <a:solidFill>
                  <a:schemeClr val="tx1"/>
                </a:solidFill>
                <a:latin typeface="Aril"/>
              </a:rPr>
              <a:t>Kireeva</a:t>
            </a:r>
            <a:r>
              <a:rPr lang="en-US" dirty="0">
                <a:solidFill>
                  <a:schemeClr val="tx1"/>
                </a:solidFill>
                <a:latin typeface="Aril"/>
              </a:rPr>
              <a:t>, N., </a:t>
            </a:r>
            <a:r>
              <a:rPr lang="en-US" dirty="0" err="1">
                <a:solidFill>
                  <a:schemeClr val="tx1"/>
                </a:solidFill>
                <a:latin typeface="Aril"/>
              </a:rPr>
              <a:t>Sagiv</a:t>
            </a:r>
            <a:r>
              <a:rPr lang="en-US" dirty="0">
                <a:solidFill>
                  <a:schemeClr val="tx1"/>
                </a:solidFill>
                <a:latin typeface="Aril"/>
              </a:rPr>
              <a:t>, Y. and </a:t>
            </a:r>
            <a:r>
              <a:rPr lang="en-US" dirty="0" err="1">
                <a:solidFill>
                  <a:schemeClr val="tx1"/>
                </a:solidFill>
                <a:latin typeface="Aril"/>
              </a:rPr>
              <a:t>Zavyalov</a:t>
            </a:r>
            <a:r>
              <a:rPr lang="en-US" dirty="0">
                <a:solidFill>
                  <a:schemeClr val="tx1"/>
                </a:solidFill>
                <a:latin typeface="Aril"/>
              </a:rPr>
              <a:t>, D., 2020. Dataset on the questionnaire-based survey of sharing services users' motivation. Data in brief, 33.</a:t>
            </a:r>
          </a:p>
          <a:p>
            <a:r>
              <a:rPr lang="en-US" dirty="0">
                <a:solidFill>
                  <a:schemeClr val="tx1"/>
                </a:solidFill>
                <a:latin typeface="Aril"/>
              </a:rPr>
              <a:t>Suri, H., 2020. Ethical considerations of conducting systematic reviews in educational research. Systematic Reviews in Educational Research, pp.41-54. </a:t>
            </a:r>
            <a:r>
              <a:rPr lang="en-US" dirty="0">
                <a:solidFill>
                  <a:schemeClr val="tx1"/>
                </a:solidFill>
                <a:latin typeface="Aril"/>
                <a:hlinkClick r:id="rId4">
                  <a:extLst>
                    <a:ext uri="{A12FA001-AC4F-418D-AE19-62706E023703}">
                      <ahyp:hlinkClr xmlns:ahyp="http://schemas.microsoft.com/office/drawing/2018/hyperlinkcolor" val="tx"/>
                    </a:ext>
                  </a:extLst>
                </a:hlinkClick>
              </a:rPr>
              <a:t>https://library.oapen.org/bitstream/handle/20.500.12657/23142/1007012.pdf?sequen#page=59</a:t>
            </a:r>
            <a:r>
              <a:rPr lang="en-US" dirty="0">
                <a:solidFill>
                  <a:schemeClr val="tx1"/>
                </a:solidFill>
                <a:latin typeface="Aril"/>
              </a:rPr>
              <a:t> </a:t>
            </a:r>
          </a:p>
          <a:p>
            <a:r>
              <a:rPr lang="en-US" dirty="0" err="1">
                <a:solidFill>
                  <a:schemeClr val="tx1"/>
                </a:solidFill>
                <a:latin typeface="Aril"/>
              </a:rPr>
              <a:t>Wójcik</a:t>
            </a:r>
            <a:r>
              <a:rPr lang="en-US" dirty="0">
                <a:solidFill>
                  <a:schemeClr val="tx1"/>
                </a:solidFill>
                <a:latin typeface="Aril"/>
              </a:rPr>
              <a:t>, M. and </a:t>
            </a:r>
            <a:r>
              <a:rPr lang="en-US" dirty="0" err="1">
                <a:solidFill>
                  <a:schemeClr val="tx1"/>
                </a:solidFill>
                <a:latin typeface="Aril"/>
              </a:rPr>
              <a:t>Mondry</a:t>
            </a:r>
            <a:r>
              <a:rPr lang="en-US" dirty="0">
                <a:solidFill>
                  <a:schemeClr val="tx1"/>
                </a:solidFill>
                <a:latin typeface="Aril"/>
              </a:rPr>
              <a:t>, M., 2020. “The game of bullying”: Shared beliefs and behavioral labels in bullying among middle </a:t>
            </a:r>
            <a:r>
              <a:rPr lang="en-US" dirty="0" err="1">
                <a:solidFill>
                  <a:schemeClr val="tx1"/>
                </a:solidFill>
                <a:latin typeface="Aril"/>
              </a:rPr>
              <a:t>schoolers</a:t>
            </a:r>
            <a:r>
              <a:rPr lang="en-US" dirty="0">
                <a:solidFill>
                  <a:schemeClr val="tx1"/>
                </a:solidFill>
                <a:latin typeface="Aril"/>
              </a:rPr>
              <a:t>. Group Dynamics: Theory, Research, and Practice, 24(4), p.276.</a:t>
            </a:r>
          </a:p>
          <a:p>
            <a:r>
              <a:rPr lang="en-US" dirty="0">
                <a:solidFill>
                  <a:schemeClr val="tx1"/>
                </a:solidFill>
                <a:latin typeface="Aril"/>
              </a:rPr>
              <a:t>Zhang, Y. and Zhang, Z., 2022, February. High School Cyberbullying and Adolescents’ Depression in China. In 2021 International Conference on Education, Language and Art (ICELA 2021) (pp. 475-480). Atlantis Press. </a:t>
            </a:r>
            <a:r>
              <a:rPr lang="en-US" dirty="0">
                <a:solidFill>
                  <a:schemeClr val="tx1"/>
                </a:solidFill>
                <a:latin typeface="Aril"/>
                <a:hlinkClick r:id="rId5">
                  <a:extLst>
                    <a:ext uri="{A12FA001-AC4F-418D-AE19-62706E023703}">
                      <ahyp:hlinkClr xmlns:ahyp="http://schemas.microsoft.com/office/drawing/2018/hyperlinkcolor" val="tx"/>
                    </a:ext>
                  </a:extLst>
                </a:hlinkClick>
              </a:rPr>
              <a:t>https://www.atlantis-press.com/proceedings/icela-21/125969886</a:t>
            </a:r>
            <a:r>
              <a:rPr lang="en-US" dirty="0">
                <a:solidFill>
                  <a:schemeClr val="tx1"/>
                </a:solidFill>
                <a:latin typeface="Aril"/>
              </a:rPr>
              <a:t> </a:t>
            </a:r>
          </a:p>
          <a:p>
            <a:r>
              <a:rPr lang="en-US" dirty="0">
                <a:solidFill>
                  <a:schemeClr val="tx1"/>
                </a:solidFill>
                <a:latin typeface="Aril"/>
              </a:rPr>
              <a:t>Zhu, C., Huang, S., Evans, R. and Zhang, W., 2021. Cyberbullying among adolescents and children: a comprehensive review of the global situation, risk factors, and preventive measures. Frontiers in public health, 9, p.634909. </a:t>
            </a:r>
            <a:r>
              <a:rPr lang="en-US" dirty="0">
                <a:solidFill>
                  <a:schemeClr val="tx1"/>
                </a:solidFill>
                <a:latin typeface="Aril"/>
                <a:hlinkClick r:id="rId6">
                  <a:extLst>
                    <a:ext uri="{A12FA001-AC4F-418D-AE19-62706E023703}">
                      <ahyp:hlinkClr xmlns:ahyp="http://schemas.microsoft.com/office/drawing/2018/hyperlinkcolor" val="tx"/>
                    </a:ext>
                  </a:extLst>
                </a:hlinkClick>
              </a:rPr>
              <a:t>https://www.frontiersin.org/articles/10.3389/fpubh.2021.634909/full</a:t>
            </a:r>
            <a:endParaRPr lang="en-US" dirty="0">
              <a:solidFill>
                <a:schemeClr val="tx1"/>
              </a:solidFill>
              <a:latin typeface="Aril"/>
            </a:endParaRPr>
          </a:p>
        </p:txBody>
      </p:sp>
    </p:spTree>
    <p:extLst>
      <p:ext uri="{BB962C8B-B14F-4D97-AF65-F5344CB8AC3E}">
        <p14:creationId xmlns:p14="http://schemas.microsoft.com/office/powerpoint/2010/main" val="4360696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200" b="1" dirty="0">
                <a:latin typeface="Aril"/>
              </a:rPr>
              <a:t>Executive Summary</a:t>
            </a:r>
            <a:br>
              <a:rPr lang="en-US" b="1" dirty="0">
                <a:latin typeface="Aril"/>
              </a:rPr>
            </a:br>
            <a:endParaRPr lang="en-US" dirty="0">
              <a:latin typeface="Aril"/>
            </a:endParaRPr>
          </a:p>
        </p:txBody>
      </p:sp>
      <p:sp>
        <p:nvSpPr>
          <p:cNvPr id="3" name="Content Placeholder 2"/>
          <p:cNvSpPr>
            <a:spLocks noGrp="1"/>
          </p:cNvSpPr>
          <p:nvPr>
            <p:ph idx="1"/>
          </p:nvPr>
        </p:nvSpPr>
        <p:spPr/>
        <p:txBody>
          <a:bodyPr/>
          <a:lstStyle/>
          <a:p>
            <a:r>
              <a:rPr lang="en-US" dirty="0">
                <a:latin typeface="Aril"/>
              </a:rPr>
              <a:t>There is now a serious problem with the usage of social media and other forms of ICT due to cyberbullying. In recent years, there have been a number of documented incidents of people resorting to violent conduct in order to cause harm to other people through social media (Chun et al., 2020). As a result, efforts have been made to lessen or eliminate cyberbullying altogether. The following document is a study proposal that provides extensive background on existing studies aimed at stopping cyberbullying. Information on cyberbullying, its victims, and the effects it has on them, as well as the most effective techniques of collecting data, analyzing it, and drawing conclusions from the results, are all included in the article.</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65394834"/>
      </p:ext>
    </p:extLst>
  </p:cSld>
  <p:clrMapOvr>
    <a:masterClrMapping/>
  </p:clrMapOvr>
  <mc:AlternateContent xmlns:mc="http://schemas.openxmlformats.org/markup-compatibility/2006" xmlns:p14="http://schemas.microsoft.com/office/powerpoint/2010/main">
    <mc:Choice Requires="p14">
      <p:transition spd="slow" p14:dur="2000" advTm="28198"/>
    </mc:Choice>
    <mc:Fallback xmlns="">
      <p:transition spd="slow" advTm="28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Problem definition</a:t>
            </a:r>
          </a:p>
        </p:txBody>
      </p:sp>
      <p:sp>
        <p:nvSpPr>
          <p:cNvPr id="3" name="Content Placeholder 2"/>
          <p:cNvSpPr>
            <a:spLocks noGrp="1"/>
          </p:cNvSpPr>
          <p:nvPr>
            <p:ph idx="1"/>
          </p:nvPr>
        </p:nvSpPr>
        <p:spPr/>
        <p:txBody>
          <a:bodyPr>
            <a:normAutofit fontScale="92500" lnSpcReduction="20000"/>
          </a:bodyPr>
          <a:lstStyle/>
          <a:p>
            <a:r>
              <a:rPr lang="en-US" dirty="0">
                <a:latin typeface="Aril"/>
              </a:rPr>
              <a:t>Over the past two decades, the world has witnessed a rapid advancement in technology in the telecommunication and information industry. Computers, laptops, and mobile phones now exist, multipurpose technological devices with unlimited capabilities. With these devices, the youth now interacts more with the internet, retrieving information from social media platforms, instant messaging, online journals and blogs, or even chat rooms. Other innovations, such as the introduction of the 5</a:t>
            </a:r>
            <a:r>
              <a:rPr lang="en-US" baseline="30000" dirty="0">
                <a:latin typeface="Aril"/>
              </a:rPr>
              <a:t>th</a:t>
            </a:r>
            <a:r>
              <a:rPr lang="en-US" dirty="0">
                <a:latin typeface="Aril"/>
              </a:rPr>
              <a:t> Generation networks and </a:t>
            </a:r>
            <a:r>
              <a:rPr lang="en-US" dirty="0" err="1">
                <a:latin typeface="Aril"/>
              </a:rPr>
              <a:t>WiFi</a:t>
            </a:r>
            <a:r>
              <a:rPr lang="en-US" dirty="0">
                <a:latin typeface="Aril"/>
              </a:rPr>
              <a:t> has made it easier to access the internet, encouraging more people to use the internet services. Although many access much important information from the internet (Akram, 2022), there has been a growing effect of online abuse that significantly affects internet users. Internet abuse is commonly known as cyberbullying.</a:t>
            </a:r>
          </a:p>
          <a:p>
            <a:r>
              <a:rPr lang="en-US" dirty="0">
                <a:latin typeface="Aril"/>
              </a:rPr>
              <a:t>Cyberbullying is the use of information in the various internet information relay platforms such as the social media platform (Tiktok, Facebook, Instagram, Telegram, WhatsApp, Snapchat) or others such as email, blogs, personal websites, text messages, instant messaging in such a way that intends to harm others. Cyberbullying causes physical, psychological, or emotional damage to the intended victim.</a:t>
            </a:r>
          </a:p>
          <a:p>
            <a:endParaRPr lang="en-US"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97999766"/>
      </p:ext>
    </p:extLst>
  </p:cSld>
  <p:clrMapOvr>
    <a:masterClrMapping/>
  </p:clrMapOvr>
  <mc:AlternateContent xmlns:mc="http://schemas.openxmlformats.org/markup-compatibility/2006" xmlns:p14="http://schemas.microsoft.com/office/powerpoint/2010/main">
    <mc:Choice Requires="p14">
      <p:transition spd="slow" p14:dur="2000" advTm="75348"/>
    </mc:Choice>
    <mc:Fallback xmlns="">
      <p:transition spd="slow" advTm="753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The rationale for the study</a:t>
            </a:r>
          </a:p>
        </p:txBody>
      </p:sp>
      <p:sp>
        <p:nvSpPr>
          <p:cNvPr id="3" name="Content Placeholder 2"/>
          <p:cNvSpPr>
            <a:spLocks noGrp="1"/>
          </p:cNvSpPr>
          <p:nvPr>
            <p:ph idx="1"/>
          </p:nvPr>
        </p:nvSpPr>
        <p:spPr/>
        <p:txBody>
          <a:bodyPr/>
          <a:lstStyle/>
          <a:p>
            <a:r>
              <a:rPr lang="en-US" dirty="0">
                <a:latin typeface="Aril"/>
              </a:rPr>
              <a:t>Since the first reported cyberbullying case in 1999, society has given more attention to the use and the abuse that might result from the internet (Zhu et al. 2019). However, more so for children, it is complicated to control the content they access from the internet; unlike television, computer and mobile phones are more private and secretive. About 99% of Canadian students use the internet, about 50% use the internet at least one hour per day, and 60% use chat rooms and instant messaging services. There are now various forms of cyberbullying; one can wrongly type a comment on a social media post only to get harassed by other social media users. Therefore, managing cyberbullying for young people should involve parents, teachers, schools, and various community groups to monitor and control young people's internet usage.</a:t>
            </a:r>
          </a:p>
          <a:p>
            <a:endParaRPr lang="en-US" dirty="0">
              <a:latin typeface="Ari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1538407"/>
      </p:ext>
    </p:extLst>
  </p:cSld>
  <p:clrMapOvr>
    <a:masterClrMapping/>
  </p:clrMapOvr>
  <mc:AlternateContent xmlns:mc="http://schemas.openxmlformats.org/markup-compatibility/2006" xmlns:p14="http://schemas.microsoft.com/office/powerpoint/2010/main">
    <mc:Choice Requires="p14">
      <p:transition spd="slow" p14:dur="2000" advTm="87873"/>
    </mc:Choice>
    <mc:Fallback xmlns="">
      <p:transition spd="slow" advTm="87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Significance of the research</a:t>
            </a:r>
          </a:p>
        </p:txBody>
      </p:sp>
      <p:sp>
        <p:nvSpPr>
          <p:cNvPr id="3" name="Content Placeholder 2"/>
          <p:cNvSpPr>
            <a:spLocks noGrp="1"/>
          </p:cNvSpPr>
          <p:nvPr>
            <p:ph idx="1"/>
          </p:nvPr>
        </p:nvSpPr>
        <p:spPr/>
        <p:txBody>
          <a:bodyPr/>
          <a:lstStyle/>
          <a:p>
            <a:endParaRPr lang="en-US" dirty="0">
              <a:latin typeface="Aril"/>
            </a:endParaRPr>
          </a:p>
          <a:p>
            <a:endParaRPr lang="en-US" dirty="0">
              <a:latin typeface="Aril"/>
            </a:endParaRPr>
          </a:p>
          <a:p>
            <a:r>
              <a:rPr lang="en-US" dirty="0">
                <a:latin typeface="Aril"/>
              </a:rPr>
              <a:t>Young people, more so children, still lack the capability of handling the harassment that comes with cyberbullying. There have been several reported cases of cyberbullying, with youth people reducing their interaction time with social media platforms, posting less on those platforms, or avoiding completely commenting on various posts over the internet. The research checks the various causes of cyberbullying and recommends how cyberbullying can be reduced.</a:t>
            </a:r>
          </a:p>
          <a:p>
            <a:endParaRPr lang="en-US" dirty="0">
              <a:latin typeface="Ari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87515279"/>
      </p:ext>
    </p:extLst>
  </p:cSld>
  <p:clrMapOvr>
    <a:masterClrMapping/>
  </p:clrMapOvr>
  <mc:AlternateContent xmlns:mc="http://schemas.openxmlformats.org/markup-compatibility/2006" xmlns:p14="http://schemas.microsoft.com/office/powerpoint/2010/main">
    <mc:Choice Requires="p14">
      <p:transition spd="slow" p14:dur="2000" advTm="36320"/>
    </mc:Choice>
    <mc:Fallback xmlns="">
      <p:transition spd="slow" advTm="36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Research Question and Objectives</a:t>
            </a:r>
          </a:p>
        </p:txBody>
      </p:sp>
      <p:sp>
        <p:nvSpPr>
          <p:cNvPr id="3" name="Content Placeholder 2"/>
          <p:cNvSpPr>
            <a:spLocks noGrp="1"/>
          </p:cNvSpPr>
          <p:nvPr>
            <p:ph idx="1"/>
          </p:nvPr>
        </p:nvSpPr>
        <p:spPr/>
        <p:txBody>
          <a:bodyPr/>
          <a:lstStyle/>
          <a:p>
            <a:r>
              <a:rPr lang="en-US" dirty="0">
                <a:latin typeface="Aril"/>
              </a:rPr>
              <a:t>The research seeks to identify the various forms of cyberbullying witnessed by young people using the internet and the various platforms associated with cyberbullying. According to </a:t>
            </a:r>
            <a:r>
              <a:rPr lang="en-US" dirty="0" err="1">
                <a:latin typeface="Aril"/>
              </a:rPr>
              <a:t>Qudah</a:t>
            </a:r>
            <a:r>
              <a:rPr lang="en-US" dirty="0">
                <a:latin typeface="Aril"/>
              </a:rPr>
              <a:t> et al. (2019), their various situations when students get harassed and assaulted over the internet. According to universal human rights, it is illegal to threaten dearth, bodily, psychologically, or emotionally harmful to an individual. With the right of expression, it is out of order for an individual to get harassed for commenting or posting over the internet. Therefore, the research will seek to use the following questions in responding and providing various solutions concerning the course of cyberbullying, the various forms of cyberbullying, the suspected cyberbullying practitioners, and the platforms most notorious for cyberbullying activities</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8162639"/>
      </p:ext>
    </p:extLst>
  </p:cSld>
  <p:clrMapOvr>
    <a:masterClrMapping/>
  </p:clrMapOvr>
  <mc:AlternateContent xmlns:mc="http://schemas.openxmlformats.org/markup-compatibility/2006" xmlns:p14="http://schemas.microsoft.com/office/powerpoint/2010/main">
    <mc:Choice Requires="p14">
      <p:transition spd="slow" p14:dur="2000" advTm="63602"/>
    </mc:Choice>
    <mc:Fallback xmlns="">
      <p:transition spd="slow" advTm="636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Literature Review</a:t>
            </a:r>
          </a:p>
        </p:txBody>
      </p:sp>
      <p:sp>
        <p:nvSpPr>
          <p:cNvPr id="3" name="Content Placeholder 2"/>
          <p:cNvSpPr>
            <a:spLocks noGrp="1"/>
          </p:cNvSpPr>
          <p:nvPr>
            <p:ph idx="1"/>
          </p:nvPr>
        </p:nvSpPr>
        <p:spPr/>
        <p:txBody>
          <a:bodyPr/>
          <a:lstStyle/>
          <a:p>
            <a:endParaRPr lang="en-US">
              <a:latin typeface="Aril"/>
            </a:endParaRPr>
          </a:p>
          <a:p>
            <a:r>
              <a:rPr lang="en-US">
                <a:latin typeface="Aril"/>
              </a:rPr>
              <a:t>Over </a:t>
            </a:r>
            <a:r>
              <a:rPr lang="en-US" dirty="0">
                <a:latin typeface="Aril"/>
              </a:rPr>
              <a:t>the past years, due to the rampant cases of cyberbullying reported by students and other internet users, researchers have done several studies on cyberbullying. Although modern cyberbullying seems new to people, it is more or less the same as traditional forms of bullying. There are now several relevant themes concerning the frequency of the spread of cyberbullying, its consequences, and penalties issued to those found guilty of the act. Considering the previous research, males are most likely to bully others than females, that is, a percentage of 35 for a male to 30 for females. In contrast, females participate in verbal bullying more than males (</a:t>
            </a:r>
            <a:r>
              <a:rPr lang="en-US" dirty="0" err="1">
                <a:latin typeface="Aril"/>
              </a:rPr>
              <a:t>Faucher</a:t>
            </a:r>
            <a:r>
              <a:rPr lang="en-US" dirty="0">
                <a:latin typeface="Aril"/>
              </a:rPr>
              <a:t> et al., 2018).</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142662186"/>
      </p:ext>
    </p:extLst>
  </p:cSld>
  <p:clrMapOvr>
    <a:masterClrMapping/>
  </p:clrMapOvr>
  <mc:AlternateContent xmlns:mc="http://schemas.openxmlformats.org/markup-compatibility/2006" xmlns:p14="http://schemas.microsoft.com/office/powerpoint/2010/main">
    <mc:Choice Requires="p14">
      <p:transition spd="slow" p14:dur="2000" advTm="54941"/>
    </mc:Choice>
    <mc:Fallback xmlns="">
      <p:transition spd="slow" advTm="549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l"/>
              </a:rPr>
              <a:t>Methodology</a:t>
            </a:r>
          </a:p>
        </p:txBody>
      </p:sp>
      <p:sp>
        <p:nvSpPr>
          <p:cNvPr id="3" name="Content Placeholder 2"/>
          <p:cNvSpPr>
            <a:spLocks noGrp="1"/>
          </p:cNvSpPr>
          <p:nvPr>
            <p:ph idx="1"/>
          </p:nvPr>
        </p:nvSpPr>
        <p:spPr/>
        <p:txBody>
          <a:bodyPr/>
          <a:lstStyle/>
          <a:p>
            <a:endParaRPr lang="en-US" dirty="0">
              <a:latin typeface="Aril"/>
            </a:endParaRPr>
          </a:p>
          <a:p>
            <a:r>
              <a:rPr lang="en-US" dirty="0">
                <a:latin typeface="Aril"/>
              </a:rPr>
              <a:t>To generate accurate results on the extent, effect, and impact of cyberbullying, it may be easier to survey university students. The students are familiar with social media platforms, chat rooms, and emails, which expose them to various types of cyberbullying. The research uses both questionnaires (</a:t>
            </a:r>
            <a:r>
              <a:rPr lang="en-US" dirty="0" err="1">
                <a:latin typeface="Aril"/>
              </a:rPr>
              <a:t>Saginova</a:t>
            </a:r>
            <a:r>
              <a:rPr lang="en-US" dirty="0">
                <a:latin typeface="Aril"/>
              </a:rPr>
              <a:t> et al., 2020) to collect data among university students and compare the previous literature reviews to generate a comparison on the extent of cyberbullying.</a:t>
            </a:r>
          </a:p>
          <a:p>
            <a:endParaRPr lang="en-US"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955145651"/>
      </p:ext>
    </p:extLst>
  </p:cSld>
  <p:clrMapOvr>
    <a:masterClrMapping/>
  </p:clrMapOvr>
  <mc:AlternateContent xmlns:mc="http://schemas.openxmlformats.org/markup-compatibility/2006" xmlns:p14="http://schemas.microsoft.com/office/powerpoint/2010/main">
    <mc:Choice Requires="p14">
      <p:transition spd="slow" p14:dur="2000" advTm="40107"/>
    </mc:Choice>
    <mc:Fallback xmlns="">
      <p:transition spd="slow" advTm="401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Population and sampling</a:t>
            </a:r>
          </a:p>
        </p:txBody>
      </p:sp>
      <p:sp>
        <p:nvSpPr>
          <p:cNvPr id="3" name="Content Placeholder 2"/>
          <p:cNvSpPr>
            <a:spLocks noGrp="1"/>
          </p:cNvSpPr>
          <p:nvPr>
            <p:ph idx="1"/>
          </p:nvPr>
        </p:nvSpPr>
        <p:spPr/>
        <p:txBody>
          <a:bodyPr/>
          <a:lstStyle/>
          <a:p>
            <a:endParaRPr lang="en-US" dirty="0">
              <a:latin typeface="Aril"/>
            </a:endParaRPr>
          </a:p>
          <a:p>
            <a:r>
              <a:rPr lang="en-US" dirty="0">
                <a:latin typeface="Aril"/>
              </a:rPr>
              <a:t>Since the university population ranges from five thousand to twenty even more population, the population would provide adequate information for the proposed research work. Every survey was attached with a consent form, a letter describing the purpose, and the policy to keep the information only for educational purposes and not to manipulate the data for personal benefit. The students are issued with survey papers that should be filled on the spot or returned after one day to the university information office. The survey is then collected to be analyzed by the researcher.</a:t>
            </a:r>
          </a:p>
          <a:p>
            <a:endParaRPr lang="en-US" dirty="0">
              <a:latin typeface="Aril"/>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65930033"/>
      </p:ext>
    </p:extLst>
  </p:cSld>
  <p:clrMapOvr>
    <a:masterClrMapping/>
  </p:clrMapOvr>
  <mc:AlternateContent xmlns:mc="http://schemas.openxmlformats.org/markup-compatibility/2006" xmlns:p14="http://schemas.microsoft.com/office/powerpoint/2010/main">
    <mc:Choice Requires="p14">
      <p:transition spd="slow" p14:dur="2000" advTm="54215"/>
    </mc:Choice>
    <mc:Fallback xmlns="">
      <p:transition spd="slow" advTm="54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45</TotalTime>
  <Words>2693</Words>
  <Application>Microsoft Office PowerPoint</Application>
  <PresentationFormat>Widescreen</PresentationFormat>
  <Paragraphs>76</Paragraphs>
  <Slides>15</Slides>
  <Notes>2</Notes>
  <HiddenSlides>0</HiddenSlides>
  <MMClips>14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Aril</vt:lpstr>
      <vt:lpstr>Calibri</vt:lpstr>
      <vt:lpstr>Century Gothic</vt:lpstr>
      <vt:lpstr>Wingdings 3</vt:lpstr>
      <vt:lpstr>Wisp</vt:lpstr>
      <vt:lpstr>A Research Proposal on the Reduction of Cyberbullying  Research Methods and Professional Practice September 2022 Dr.Karen Outram by: Ali Ahmad </vt:lpstr>
      <vt:lpstr>Executive Summary </vt:lpstr>
      <vt:lpstr>Problem definition</vt:lpstr>
      <vt:lpstr>The rationale for the study</vt:lpstr>
      <vt:lpstr>Significance of the research</vt:lpstr>
      <vt:lpstr>Research Question and Objectives</vt:lpstr>
      <vt:lpstr>Literature Review</vt:lpstr>
      <vt:lpstr>Methodology</vt:lpstr>
      <vt:lpstr>Population and sampling</vt:lpstr>
      <vt:lpstr>Instrumentation</vt:lpstr>
      <vt:lpstr>Data Analysis</vt:lpstr>
      <vt:lpstr>Scope</vt:lpstr>
      <vt:lpstr>Ethical consideration</vt:lpstr>
      <vt:lpstr>Conclusion</vt:lpstr>
      <vt:lpstr>Reference</vt:lpstr>
    </vt:vector>
  </TitlesOfParts>
  <Company>QNB</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Research Proposal on the Reduction of Cyberbullying  Research Methods and Professional Practice September 2022 Dr.Karen Outram by: Ali Ahmad</dc:title>
  <dc:creator>Qatar National Bank</dc:creator>
  <cp:lastModifiedBy>Ali Ahmad</cp:lastModifiedBy>
  <cp:revision>68</cp:revision>
  <dcterms:created xsi:type="dcterms:W3CDTF">2022-11-13T07:42:09Z</dcterms:created>
  <dcterms:modified xsi:type="dcterms:W3CDTF">2022-11-23T17:02:42Z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76ddf689-3fbf-40db-b0e1-22741130af16</vt:lpwstr>
  </property>
  <property fmtid="{D5CDD505-2E9C-101B-9397-08002B2CF9AE}" pid="3" name="QNBClass">
    <vt:lpwstr>QNBCI</vt:lpwstr>
  </property>
</Properties>
</file>

<file path=docProps/thumbnail.jpeg>
</file>